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EB25B-EE21-7C23-570C-8D8ED8A71F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7F0A42-4CF4-844A-70A8-5BB4AD932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30807E-2104-9E9F-8215-BBABAAD2B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72C4D-31D1-447A-3EFB-CD8164EDB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E6338-7F04-093E-8076-24AAF4029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3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18273-D88F-3147-5445-EE9E0E2F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595E4C-CAA5-F989-78D7-73FEBEE2E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D1EF4-79AA-40A9-9706-CB19E3F58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71ED0-BFB6-8ECA-277F-CB0F6E20D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DE193-3320-2BED-ED2E-B1364D1E1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23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905554-AFA6-583A-8B8B-F854ED9630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0B9E7-1030-549E-7FD4-8D75D63082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3BBD3-A755-3C1A-A5EC-8EE5F6A3D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579C9-2FB4-2CA8-DFB5-BF6CFE1AC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78529-7ECC-25B8-B3F4-4590BEE90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8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D14E1-5C5A-BCE2-2493-391885802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126B0-BD03-6BA0-4AD6-AE5C4B5C3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0C4B3-1F8E-F396-272F-7EDBA5353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330B1-2468-B8BE-F248-2E9BD42B4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DFDDF-FBEB-A2D8-375D-32964777A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8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02B99-024D-4E11-E1EB-78EC62E69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778F3-1045-BC74-1BD5-EAA229B6B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6B7DD-5ABF-FE1F-B193-AA4658872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2D84F-C971-BFC8-1E4C-B9C067AF8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6A0B0-240C-3A52-A59C-4EED17B3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3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FCB05-7BB7-6588-C2FC-7A13291E6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0FD32-10FB-C963-C1FB-752F9C7A9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679A31-BF07-0979-2A91-2FE15690F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8926E-877A-0CA3-0D44-4B2570765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0DD13A-7E31-AD32-EA5F-512FB85CC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5055C-37A7-B68B-7D2E-B950C5502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8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C79A5-A716-833E-9015-9BFC9FD5E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142A4-EF15-A6EC-325E-C574A3EC7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944352-F907-960E-D0D0-D1DAFE98E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7B74AC-05F5-A99E-D00B-F8F33EFF71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79455-8E59-1339-D23D-5F76B189D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30054A-9C90-F834-4F3E-C64EC7BE7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490150-015D-32A0-8C00-718CAAF9D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528F43-55F5-A5E4-CBAC-D0644BE7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3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948F7-F0E9-29D0-D8C4-39F08C0E7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C93222-C5CE-D051-718E-705B89E03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F54F04-015B-B277-C068-4FB67FD59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8291D8-AFE2-109C-A0B5-39A415BF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0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C22101-8B54-E1AE-012C-F73F59FDC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9C841-FC4A-3949-7FAD-D214D097B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5E5D0F-0C25-A388-D08B-1E6935F28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72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8BDC3-1426-4792-C4EA-62847C943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5FE4A-4147-C3A6-842B-37452DD13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392055-4672-07CB-F545-5C0E3D999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9560F-F997-DCAF-EEFA-E6C6A209A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9F2E2-E56D-B71F-DCE5-094123B2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577D33-6093-B705-331F-E41495D4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6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38080-5DBD-14BE-253E-D10B5F5E0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BD0299-983F-8375-90E7-0D1149103F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A8985-FC79-49D6-FCD2-5A75E4DDB6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BA3A3-8E7A-EA14-2CCC-6B975243C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8F090-3BFB-3C39-1A44-2F1DE39C8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1B56B-5B6D-3CB9-C257-187970AEA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5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4C166E-5D46-0DBE-9666-A5AE5161A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F26FEF-2453-8C67-8FB7-59567D668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D40BC-25C3-F02F-58F9-DA6651BD8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1857AE-B33E-4DC0-BB87-F3EC7C29A41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6B224-8296-5FCD-6041-5E8D460AB4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80BAA-FDF7-7E88-2FF9-E6D62B0DE5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9F100F-80B6-425E-B1F3-9325A2F6E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4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1ABF83B-D094-CAB0-820D-AF740E5CC6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156279"/>
              </p:ext>
            </p:extLst>
          </p:nvPr>
        </p:nvGraphicFramePr>
        <p:xfrm>
          <a:off x="1115060" y="1844040"/>
          <a:ext cx="9715697" cy="2956560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3227206">
                  <a:extLst>
                    <a:ext uri="{9D8B030D-6E8A-4147-A177-3AD203B41FA5}">
                      <a16:colId xmlns:a16="http://schemas.microsoft.com/office/drawing/2014/main" val="3371028652"/>
                    </a:ext>
                  </a:extLst>
                </a:gridCol>
                <a:gridCol w="6488491">
                  <a:extLst>
                    <a:ext uri="{9D8B030D-6E8A-4147-A177-3AD203B41FA5}">
                      <a16:colId xmlns:a16="http://schemas.microsoft.com/office/drawing/2014/main" val="133656848"/>
                    </a:ext>
                  </a:extLst>
                </a:gridCol>
              </a:tblGrid>
              <a:tr h="375676">
                <a:tc gridSpan="2"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20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اطلاعات هویتی پروژه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>
                        <a:buNone/>
                      </a:pPr>
                      <a:endParaRPr lang="fa-IR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4764488"/>
                  </a:ext>
                </a:extLst>
              </a:tr>
              <a:tr h="34677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عنوان پروژه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عنوان پروژه ذکر گردد.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06769"/>
                  </a:ext>
                </a:extLst>
              </a:tr>
              <a:tr h="34677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دستگاه های ذی نفع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سازمان یا شرکت یا مشتریان طرف ذکر گردد.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9289126"/>
                  </a:ext>
                </a:extLst>
              </a:tr>
              <a:tr h="34677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محل اجرای طرح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استان و شهر ذکر گردد.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0920660"/>
                  </a:ext>
                </a:extLst>
              </a:tr>
              <a:tr h="34677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سال آغاز فعالیت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سال آغاز فعالیت ذکر گردد.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0828457"/>
                  </a:ext>
                </a:extLst>
              </a:tr>
              <a:tr h="34677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حوزه فعالیت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کشاورزی، فولاد، معدن، خودرو، هوش مصنوعی، گردشگری و ...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4994073"/>
                  </a:ext>
                </a:extLst>
              </a:tr>
              <a:tr h="34677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وضعیت مجوزها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مجوزهای مورد نیاز / اخذ شده ذکر گردد.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6919286"/>
                  </a:ext>
                </a:extLst>
              </a:tr>
              <a:tr h="34677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وضعیت دانش بنیانی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نوع دانش بنیانی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9567662"/>
                  </a:ext>
                </a:extLst>
              </a:tr>
            </a:tbl>
          </a:graphicData>
        </a:graphic>
      </p:graphicFrame>
      <p:grpSp>
        <p:nvGrpSpPr>
          <p:cNvPr id="29" name="Group 28">
            <a:extLst>
              <a:ext uri="{FF2B5EF4-FFF2-40B4-BE49-F238E27FC236}">
                <a16:creationId xmlns:a16="http://schemas.microsoft.com/office/drawing/2014/main" id="{5E587D85-1D45-C740-609A-CAA6AF4DEA35}"/>
              </a:ext>
            </a:extLst>
          </p:cNvPr>
          <p:cNvGrpSpPr/>
          <p:nvPr/>
        </p:nvGrpSpPr>
        <p:grpSpPr>
          <a:xfrm>
            <a:off x="281516" y="-216358"/>
            <a:ext cx="12117171" cy="6898592"/>
            <a:chOff x="281516" y="-216358"/>
            <a:chExt cx="12117171" cy="6898592"/>
          </a:xfrm>
        </p:grpSpPr>
        <p:pic>
          <p:nvPicPr>
            <p:cNvPr id="30" name="Picture 29" descr="A red blue and white square shapes&#10;&#10;AI-generated content may be incorrect.">
              <a:extLst>
                <a:ext uri="{FF2B5EF4-FFF2-40B4-BE49-F238E27FC236}">
                  <a16:creationId xmlns:a16="http://schemas.microsoft.com/office/drawing/2014/main" id="{26C141B4-7B8A-93C5-0B2E-A150B13D85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56900" y="-216358"/>
              <a:ext cx="2441787" cy="3457398"/>
            </a:xfrm>
            <a:prstGeom prst="rect">
              <a:avLst/>
            </a:prstGeom>
          </p:spPr>
        </p:pic>
        <p:pic>
          <p:nvPicPr>
            <p:cNvPr id="31" name="Picture 30" descr="A qr code with a white background&#10;&#10;AI-generated content may be incorrect.">
              <a:extLst>
                <a:ext uri="{FF2B5EF4-FFF2-40B4-BE49-F238E27FC236}">
                  <a16:creationId xmlns:a16="http://schemas.microsoft.com/office/drawing/2014/main" id="{342F3055-593A-C0FA-1C07-6B9046973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516" y="241294"/>
              <a:ext cx="1377380" cy="1377380"/>
            </a:xfrm>
            <a:prstGeom prst="rect">
              <a:avLst/>
            </a:prstGeom>
          </p:spPr>
        </p:pic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4A3839C-C04F-5E50-3D38-84B2C31CDDE9}"/>
                </a:ext>
              </a:extLst>
            </p:cNvPr>
            <p:cNvGrpSpPr/>
            <p:nvPr/>
          </p:nvGrpSpPr>
          <p:grpSpPr>
            <a:xfrm>
              <a:off x="3109113" y="5983779"/>
              <a:ext cx="5973774" cy="698455"/>
              <a:chOff x="2338140" y="5983779"/>
              <a:chExt cx="5973774" cy="698455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16A58348-C2F8-21C3-DAE0-D3F0C662842C}"/>
                  </a:ext>
                </a:extLst>
              </p:cNvPr>
              <p:cNvGrpSpPr/>
              <p:nvPr/>
            </p:nvGrpSpPr>
            <p:grpSpPr>
              <a:xfrm>
                <a:off x="2338140" y="6023332"/>
                <a:ext cx="2116520" cy="582638"/>
                <a:chOff x="3144113" y="9264354"/>
                <a:chExt cx="3329220" cy="916472"/>
              </a:xfrm>
            </p:grpSpPr>
            <p:pic>
              <p:nvPicPr>
                <p:cNvPr id="40" name="Picture 39" descr="A gold bird with a blue eye&#10;&#10;AI-generated content may be incorrect.">
                  <a:extLst>
                    <a:ext uri="{FF2B5EF4-FFF2-40B4-BE49-F238E27FC236}">
                      <a16:creationId xmlns:a16="http://schemas.microsoft.com/office/drawing/2014/main" id="{0A94CFEF-3036-2269-A7E6-557492D92F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144113" y="9264354"/>
                  <a:ext cx="932393" cy="876449"/>
                </a:xfrm>
                <a:prstGeom prst="rect">
                  <a:avLst/>
                </a:prstGeom>
              </p:spPr>
            </p:pic>
            <p:pic>
              <p:nvPicPr>
                <p:cNvPr id="41" name="Picture 40" descr="A blue text on a black background&#10;&#10;AI-generated content may be incorrect.">
                  <a:extLst>
                    <a:ext uri="{FF2B5EF4-FFF2-40B4-BE49-F238E27FC236}">
                      <a16:creationId xmlns:a16="http://schemas.microsoft.com/office/drawing/2014/main" id="{E787D77D-4C7B-1241-DF0D-A47BC1BA97F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01925" y="9291548"/>
                  <a:ext cx="2371408" cy="889278"/>
                </a:xfrm>
                <a:prstGeom prst="rect">
                  <a:avLst/>
                </a:prstGeom>
              </p:spPr>
            </p:pic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C1FDE3C4-F038-E2EC-1DAA-D5486BB88A57}"/>
                  </a:ext>
                </a:extLst>
              </p:cNvPr>
              <p:cNvGrpSpPr/>
              <p:nvPr/>
            </p:nvGrpSpPr>
            <p:grpSpPr>
              <a:xfrm>
                <a:off x="4454660" y="5983779"/>
                <a:ext cx="3857254" cy="698455"/>
                <a:chOff x="4454660" y="5983779"/>
                <a:chExt cx="3857254" cy="698455"/>
              </a:xfrm>
            </p:grpSpPr>
            <p:pic>
              <p:nvPicPr>
                <p:cNvPr id="35" name="Picture 34" descr="A logo with a red green and blue triangle&#10;&#10;AI-generated content may be incorrect.">
                  <a:extLst>
                    <a:ext uri="{FF2B5EF4-FFF2-40B4-BE49-F238E27FC236}">
                      <a16:creationId xmlns:a16="http://schemas.microsoft.com/office/drawing/2014/main" id="{0B0E46C7-6B28-D29A-BE79-583BC12830B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105925" y="6023335"/>
                  <a:ext cx="539462" cy="658899"/>
                </a:xfrm>
                <a:prstGeom prst="rect">
                  <a:avLst/>
                </a:prstGeom>
              </p:spPr>
            </p:pic>
            <p:pic>
              <p:nvPicPr>
                <p:cNvPr id="36" name="Picture 35" descr="A black and white logo&#10;&#10;AI-generated content may be incorrect.">
                  <a:extLst>
                    <a:ext uri="{FF2B5EF4-FFF2-40B4-BE49-F238E27FC236}">
                      <a16:creationId xmlns:a16="http://schemas.microsoft.com/office/drawing/2014/main" id="{9F785328-2C53-C374-ABFA-FE634B88B9C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53593" y="6027119"/>
                  <a:ext cx="958321" cy="592358"/>
                </a:xfrm>
                <a:prstGeom prst="rect">
                  <a:avLst/>
                </a:prstGeom>
              </p:spPr>
            </p:pic>
            <p:pic>
              <p:nvPicPr>
                <p:cNvPr id="37" name="Picture 36" descr="A black and orange logo&#10;&#10;AI-generated content may be incorrect.">
                  <a:extLst>
                    <a:ext uri="{FF2B5EF4-FFF2-40B4-BE49-F238E27FC236}">
                      <a16:creationId xmlns:a16="http://schemas.microsoft.com/office/drawing/2014/main" id="{FB638B99-C68C-F465-331F-3CFB8541BBD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579870" y="5983779"/>
                  <a:ext cx="579120" cy="662683"/>
                </a:xfrm>
                <a:prstGeom prst="rect">
                  <a:avLst/>
                </a:prstGeom>
              </p:spPr>
            </p:pic>
            <p:pic>
              <p:nvPicPr>
                <p:cNvPr id="38" name="Picture 37" descr="A logo with a black background&#10;&#10;AI-generated content may be incorrect.">
                  <a:extLst>
                    <a:ext uri="{FF2B5EF4-FFF2-40B4-BE49-F238E27FC236}">
                      <a16:creationId xmlns:a16="http://schemas.microsoft.com/office/drawing/2014/main" id="{F011E9B5-92DE-B4B4-0428-8EF48F9F5BD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54660" y="6066674"/>
                  <a:ext cx="529293" cy="592358"/>
                </a:xfrm>
                <a:prstGeom prst="rect">
                  <a:avLst/>
                </a:prstGeom>
              </p:spPr>
            </p:pic>
            <p:pic>
              <p:nvPicPr>
                <p:cNvPr id="39" name="Graphic 38">
                  <a:extLst>
                    <a:ext uri="{FF2B5EF4-FFF2-40B4-BE49-F238E27FC236}">
                      <a16:creationId xmlns:a16="http://schemas.microsoft.com/office/drawing/2014/main" id="{4F04238A-1648-6A2A-B117-C0747BC7F5D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750560" y="6050396"/>
                  <a:ext cx="716915" cy="569081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149996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A250BCDA-7289-BEDF-C99B-74277A64DA9B}"/>
              </a:ext>
            </a:extLst>
          </p:cNvPr>
          <p:cNvGrpSpPr/>
          <p:nvPr/>
        </p:nvGrpSpPr>
        <p:grpSpPr>
          <a:xfrm>
            <a:off x="281516" y="-216358"/>
            <a:ext cx="12117171" cy="6898592"/>
            <a:chOff x="281516" y="-216358"/>
            <a:chExt cx="12117171" cy="6898592"/>
          </a:xfrm>
        </p:grpSpPr>
        <p:pic>
          <p:nvPicPr>
            <p:cNvPr id="41" name="Picture 40" descr="A red blue and white square shapes&#10;&#10;AI-generated content may be incorrect.">
              <a:extLst>
                <a:ext uri="{FF2B5EF4-FFF2-40B4-BE49-F238E27FC236}">
                  <a16:creationId xmlns:a16="http://schemas.microsoft.com/office/drawing/2014/main" id="{CAA600B7-4164-18D6-A50A-023BC7C38E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56900" y="-216358"/>
              <a:ext cx="2441787" cy="3457398"/>
            </a:xfrm>
            <a:prstGeom prst="rect">
              <a:avLst/>
            </a:prstGeom>
          </p:spPr>
        </p:pic>
        <p:pic>
          <p:nvPicPr>
            <p:cNvPr id="42" name="Picture 41" descr="A qr code with a white background&#10;&#10;AI-generated content may be incorrect.">
              <a:extLst>
                <a:ext uri="{FF2B5EF4-FFF2-40B4-BE49-F238E27FC236}">
                  <a16:creationId xmlns:a16="http://schemas.microsoft.com/office/drawing/2014/main" id="{3B740B55-812A-2630-7017-9FF66F8A61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516" y="241294"/>
              <a:ext cx="1377380" cy="1377380"/>
            </a:xfrm>
            <a:prstGeom prst="rect">
              <a:avLst/>
            </a:prstGeom>
          </p:spPr>
        </p:pic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A45C3D15-FD17-331E-EA71-76FFF3688D90}"/>
                </a:ext>
              </a:extLst>
            </p:cNvPr>
            <p:cNvGrpSpPr/>
            <p:nvPr/>
          </p:nvGrpSpPr>
          <p:grpSpPr>
            <a:xfrm>
              <a:off x="3109113" y="5983779"/>
              <a:ext cx="5973774" cy="698455"/>
              <a:chOff x="2338140" y="5983779"/>
              <a:chExt cx="5973774" cy="698455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8198E024-F335-3572-680B-E90CB84C0769}"/>
                  </a:ext>
                </a:extLst>
              </p:cNvPr>
              <p:cNvGrpSpPr/>
              <p:nvPr/>
            </p:nvGrpSpPr>
            <p:grpSpPr>
              <a:xfrm>
                <a:off x="2338140" y="6023332"/>
                <a:ext cx="2116520" cy="582638"/>
                <a:chOff x="3144113" y="9264354"/>
                <a:chExt cx="3329220" cy="916472"/>
              </a:xfrm>
            </p:grpSpPr>
            <p:pic>
              <p:nvPicPr>
                <p:cNvPr id="51" name="Picture 50" descr="A gold bird with a blue eye&#10;&#10;AI-generated content may be incorrect.">
                  <a:extLst>
                    <a:ext uri="{FF2B5EF4-FFF2-40B4-BE49-F238E27FC236}">
                      <a16:creationId xmlns:a16="http://schemas.microsoft.com/office/drawing/2014/main" id="{E6A68381-6313-5987-8228-76F5EE8014B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144113" y="9264354"/>
                  <a:ext cx="932393" cy="876449"/>
                </a:xfrm>
                <a:prstGeom prst="rect">
                  <a:avLst/>
                </a:prstGeom>
              </p:spPr>
            </p:pic>
            <p:pic>
              <p:nvPicPr>
                <p:cNvPr id="52" name="Picture 51" descr="A blue text on a black background&#10;&#10;AI-generated content may be incorrect.">
                  <a:extLst>
                    <a:ext uri="{FF2B5EF4-FFF2-40B4-BE49-F238E27FC236}">
                      <a16:creationId xmlns:a16="http://schemas.microsoft.com/office/drawing/2014/main" id="{8B9F556D-7081-861A-F63A-FB84ECE07EF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01925" y="9291548"/>
                  <a:ext cx="2371408" cy="889278"/>
                </a:xfrm>
                <a:prstGeom prst="rect">
                  <a:avLst/>
                </a:prstGeom>
              </p:spPr>
            </p:pic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A51FF5D4-87A5-BB46-3BD6-2FBD0D8EAA7B}"/>
                  </a:ext>
                </a:extLst>
              </p:cNvPr>
              <p:cNvGrpSpPr/>
              <p:nvPr/>
            </p:nvGrpSpPr>
            <p:grpSpPr>
              <a:xfrm>
                <a:off x="4454660" y="5983779"/>
                <a:ext cx="3857254" cy="698455"/>
                <a:chOff x="4454660" y="5983779"/>
                <a:chExt cx="3857254" cy="698455"/>
              </a:xfrm>
            </p:grpSpPr>
            <p:pic>
              <p:nvPicPr>
                <p:cNvPr id="46" name="Picture 45" descr="A logo with a red green and blue triangle&#10;&#10;AI-generated content may be incorrect.">
                  <a:extLst>
                    <a:ext uri="{FF2B5EF4-FFF2-40B4-BE49-F238E27FC236}">
                      <a16:creationId xmlns:a16="http://schemas.microsoft.com/office/drawing/2014/main" id="{5F7919A5-C7E7-9451-E965-C93B69EA37C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105925" y="6023335"/>
                  <a:ext cx="539462" cy="658899"/>
                </a:xfrm>
                <a:prstGeom prst="rect">
                  <a:avLst/>
                </a:prstGeom>
              </p:spPr>
            </p:pic>
            <p:pic>
              <p:nvPicPr>
                <p:cNvPr id="47" name="Picture 46" descr="A black and white logo&#10;&#10;AI-generated content may be incorrect.">
                  <a:extLst>
                    <a:ext uri="{FF2B5EF4-FFF2-40B4-BE49-F238E27FC236}">
                      <a16:creationId xmlns:a16="http://schemas.microsoft.com/office/drawing/2014/main" id="{B769CF7F-8A77-13DA-8CEB-F3C5969D5EF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53593" y="6027119"/>
                  <a:ext cx="958321" cy="592358"/>
                </a:xfrm>
                <a:prstGeom prst="rect">
                  <a:avLst/>
                </a:prstGeom>
              </p:spPr>
            </p:pic>
            <p:pic>
              <p:nvPicPr>
                <p:cNvPr id="48" name="Picture 47" descr="A black and orange logo&#10;&#10;AI-generated content may be incorrect.">
                  <a:extLst>
                    <a:ext uri="{FF2B5EF4-FFF2-40B4-BE49-F238E27FC236}">
                      <a16:creationId xmlns:a16="http://schemas.microsoft.com/office/drawing/2014/main" id="{86472E46-640D-9577-2726-A80E18E9C9B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579870" y="5983779"/>
                  <a:ext cx="579120" cy="662683"/>
                </a:xfrm>
                <a:prstGeom prst="rect">
                  <a:avLst/>
                </a:prstGeom>
              </p:spPr>
            </p:pic>
            <p:pic>
              <p:nvPicPr>
                <p:cNvPr id="49" name="Picture 48" descr="A logo with a black background&#10;&#10;AI-generated content may be incorrect.">
                  <a:extLst>
                    <a:ext uri="{FF2B5EF4-FFF2-40B4-BE49-F238E27FC236}">
                      <a16:creationId xmlns:a16="http://schemas.microsoft.com/office/drawing/2014/main" id="{404504B0-A7EE-AE28-E292-AE4950C61DC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54660" y="6066674"/>
                  <a:ext cx="529293" cy="592358"/>
                </a:xfrm>
                <a:prstGeom prst="rect">
                  <a:avLst/>
                </a:prstGeom>
              </p:spPr>
            </p:pic>
            <p:pic>
              <p:nvPicPr>
                <p:cNvPr id="50" name="Graphic 49">
                  <a:extLst>
                    <a:ext uri="{FF2B5EF4-FFF2-40B4-BE49-F238E27FC236}">
                      <a16:creationId xmlns:a16="http://schemas.microsoft.com/office/drawing/2014/main" id="{C13A1A2D-DF4F-D27F-3610-AB73697FBCB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750560" y="6050396"/>
                  <a:ext cx="716915" cy="569081"/>
                </a:xfrm>
                <a:prstGeom prst="rect">
                  <a:avLst/>
                </a:prstGeom>
              </p:spPr>
            </p:pic>
          </p:grpSp>
        </p:grp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8189CF9-6313-B7D7-F37F-1B9FC4E00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893512"/>
              </p:ext>
            </p:extLst>
          </p:nvPr>
        </p:nvGraphicFramePr>
        <p:xfrm>
          <a:off x="838199" y="1417320"/>
          <a:ext cx="10045824" cy="3734988"/>
        </p:xfrm>
        <a:graphic>
          <a:graphicData uri="http://schemas.openxmlformats.org/drawingml/2006/table">
            <a:tbl>
              <a:tblPr rtl="1" firstRow="1" bandRow="1">
                <a:tableStyleId>{C083E6E3-FA7D-4D7B-A595-EF9225AFEA82}</a:tableStyleId>
              </a:tblPr>
              <a:tblGrid>
                <a:gridCol w="5022912">
                  <a:extLst>
                    <a:ext uri="{9D8B030D-6E8A-4147-A177-3AD203B41FA5}">
                      <a16:colId xmlns:a16="http://schemas.microsoft.com/office/drawing/2014/main" val="1969381030"/>
                    </a:ext>
                  </a:extLst>
                </a:gridCol>
                <a:gridCol w="5022912">
                  <a:extLst>
                    <a:ext uri="{9D8B030D-6E8A-4147-A177-3AD203B41FA5}">
                      <a16:colId xmlns:a16="http://schemas.microsoft.com/office/drawing/2014/main" val="3383428666"/>
                    </a:ext>
                  </a:extLst>
                </a:gridCol>
              </a:tblGrid>
              <a:tr h="373499">
                <a:tc gridSpan="2"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6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ابعاد سرمایه گذاری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r" rtl="1">
                        <a:buNone/>
                      </a:pPr>
                      <a:endParaRPr lang="fa-IR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2771155"/>
                  </a:ext>
                </a:extLst>
              </a:tr>
              <a:tr h="34476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برآورد کل سرمایه‌گذاری (میلیارد ریال)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میزان سرمایه گذاری مورد نیاز و انجام شده تا کنون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5976993"/>
                  </a:ext>
                </a:extLst>
              </a:tr>
              <a:tr h="603345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مدل مشارکت مدنظر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انتقال سهام، سود از پروژه، BOT، BOO، مشارکت مدنی و ...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1934765"/>
                  </a:ext>
                </a:extLst>
              </a:tr>
              <a:tr h="34476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آورده طرف سرمایه پذیر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زمین، مجوز، تسهیلات یا زیرساخت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4217031"/>
                  </a:ext>
                </a:extLst>
              </a:tr>
              <a:tr h="34476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آورده طرف سرمایه‌گذار (مورد انتظار)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نقدی یا غیرنقدی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5992501"/>
                  </a:ext>
                </a:extLst>
              </a:tr>
              <a:tr h="34476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دوره بازگشت سرمایه (سال)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برآورد شده یا پیشنهادی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6018860"/>
                  </a:ext>
                </a:extLst>
              </a:tr>
              <a:tr h="34476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نرخ بازده مورد انتظار (IRR)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در صورت موجود بودن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4394163"/>
                  </a:ext>
                </a:extLst>
              </a:tr>
              <a:tr h="34476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اندازه بازار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اندازه بازار داخلی یا خارجی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519538"/>
                  </a:ext>
                </a:extLst>
              </a:tr>
              <a:tr h="34476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میزان فروش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میزان فروش یکسال اخیر و فروش کل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8840894"/>
                  </a:ext>
                </a:extLst>
              </a:tr>
              <a:tr h="344768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ارزش گذاری حدودی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4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میزان ارزش گذاری حدودی پروژه و مدل ارزش گذاری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1909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952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325F4-1F8D-77B6-77A2-B8100BCF5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4990E86-822A-FFFF-BF04-8127196EDF03}"/>
              </a:ext>
            </a:extLst>
          </p:cNvPr>
          <p:cNvSpPr txBox="1"/>
          <p:nvPr/>
        </p:nvSpPr>
        <p:spPr>
          <a:xfrm>
            <a:off x="3048000" y="92998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RANYekanFN" panose="020B0506030804020204" pitchFamily="34" charset="-78"/>
                <a:cs typeface="IRANYekanFN" panose="020B0506030804020204" pitchFamily="34" charset="-78"/>
              </a:rPr>
              <a:t>تصاویر پروژه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B5C8290-63AD-9C49-BCCF-975BBFE9B4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67556"/>
              </p:ext>
            </p:extLst>
          </p:nvPr>
        </p:nvGraphicFramePr>
        <p:xfrm>
          <a:off x="2479090" y="2389969"/>
          <a:ext cx="7071360" cy="1859280"/>
        </p:xfrm>
        <a:graphic>
          <a:graphicData uri="http://schemas.openxmlformats.org/drawingml/2006/table">
            <a:tbl>
              <a:tblPr rtl="1" firstRow="1" bandRow="1">
                <a:tableStyleId>{68D230F3-CF80-4859-8CE7-A43EE81993B5}</a:tableStyleId>
              </a:tblPr>
              <a:tblGrid>
                <a:gridCol w="3535680">
                  <a:extLst>
                    <a:ext uri="{9D8B030D-6E8A-4147-A177-3AD203B41FA5}">
                      <a16:colId xmlns:a16="http://schemas.microsoft.com/office/drawing/2014/main" val="2063425392"/>
                    </a:ext>
                  </a:extLst>
                </a:gridCol>
                <a:gridCol w="3535680">
                  <a:extLst>
                    <a:ext uri="{9D8B030D-6E8A-4147-A177-3AD203B41FA5}">
                      <a16:colId xmlns:a16="http://schemas.microsoft.com/office/drawing/2014/main" val="280106394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20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اطلاعات تماس کارگزار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fa-IR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97972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فیلد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توضیح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69840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نام و سمت مسئول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endParaRPr lang="en-US" sz="1800" dirty="0">
                        <a:latin typeface="IRANYekanFN" panose="020B0506030804020204" pitchFamily="34" charset="-78"/>
                        <a:cs typeface="IRANYekanFN" panose="020B0506030804020204" pitchFamily="34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226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نام شرکت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endParaRPr lang="en-US" sz="1800" dirty="0">
                        <a:latin typeface="IRANYekanFN" panose="020B0506030804020204" pitchFamily="34" charset="-78"/>
                        <a:cs typeface="IRANYekanFN" panose="020B0506030804020204" pitchFamily="34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0629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800" dirty="0">
                          <a:latin typeface="IRANYekanFN" panose="020B0506030804020204" pitchFamily="34" charset="-78"/>
                          <a:cs typeface="IRANYekanFN" panose="020B0506030804020204" pitchFamily="34" charset="-78"/>
                        </a:rPr>
                        <a:t>شماره تماس و ایمیل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endParaRPr lang="en-US" sz="1800" dirty="0">
                        <a:latin typeface="IRANYekanFN" panose="020B0506030804020204" pitchFamily="34" charset="-78"/>
                        <a:cs typeface="IRANYekanFN" panose="020B0506030804020204" pitchFamily="34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8651714"/>
                  </a:ext>
                </a:extLst>
              </a:tr>
            </a:tbl>
          </a:graphicData>
        </a:graphic>
      </p:graphicFrame>
      <p:grpSp>
        <p:nvGrpSpPr>
          <p:cNvPr id="26" name="Group 25">
            <a:extLst>
              <a:ext uri="{FF2B5EF4-FFF2-40B4-BE49-F238E27FC236}">
                <a16:creationId xmlns:a16="http://schemas.microsoft.com/office/drawing/2014/main" id="{2EF07984-56E0-22B5-D2AE-7D0CD88CF771}"/>
              </a:ext>
            </a:extLst>
          </p:cNvPr>
          <p:cNvGrpSpPr/>
          <p:nvPr/>
        </p:nvGrpSpPr>
        <p:grpSpPr>
          <a:xfrm>
            <a:off x="281516" y="-216358"/>
            <a:ext cx="12117171" cy="6898592"/>
            <a:chOff x="281516" y="-216358"/>
            <a:chExt cx="12117171" cy="6898592"/>
          </a:xfrm>
        </p:grpSpPr>
        <p:pic>
          <p:nvPicPr>
            <p:cNvPr id="19" name="Picture 18" descr="A red blue and white square shapes&#10;&#10;AI-generated content may be incorrect.">
              <a:extLst>
                <a:ext uri="{FF2B5EF4-FFF2-40B4-BE49-F238E27FC236}">
                  <a16:creationId xmlns:a16="http://schemas.microsoft.com/office/drawing/2014/main" id="{CB8BF37D-C482-6294-E612-40E900F384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56900" y="-216358"/>
              <a:ext cx="2441787" cy="3457398"/>
            </a:xfrm>
            <a:prstGeom prst="rect">
              <a:avLst/>
            </a:prstGeom>
          </p:spPr>
        </p:pic>
        <p:pic>
          <p:nvPicPr>
            <p:cNvPr id="22" name="Picture 21" descr="A qr code with a white background&#10;&#10;AI-generated content may be incorrect.">
              <a:extLst>
                <a:ext uri="{FF2B5EF4-FFF2-40B4-BE49-F238E27FC236}">
                  <a16:creationId xmlns:a16="http://schemas.microsoft.com/office/drawing/2014/main" id="{6A5DA2AC-0AF1-BD77-AF9E-E9A8C88A54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516" y="241294"/>
              <a:ext cx="1377380" cy="1377380"/>
            </a:xfrm>
            <a:prstGeom prst="rect">
              <a:avLst/>
            </a:prstGeom>
          </p:spPr>
        </p:pic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F1949DE-E058-0969-D616-0DE8058F8AF3}"/>
                </a:ext>
              </a:extLst>
            </p:cNvPr>
            <p:cNvGrpSpPr/>
            <p:nvPr/>
          </p:nvGrpSpPr>
          <p:grpSpPr>
            <a:xfrm>
              <a:off x="3109113" y="5983779"/>
              <a:ext cx="5973774" cy="698455"/>
              <a:chOff x="2338140" y="5983779"/>
              <a:chExt cx="5973774" cy="698455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25D8A2A6-F789-2433-3CA2-2BA1E6C6AB15}"/>
                  </a:ext>
                </a:extLst>
              </p:cNvPr>
              <p:cNvGrpSpPr/>
              <p:nvPr/>
            </p:nvGrpSpPr>
            <p:grpSpPr>
              <a:xfrm>
                <a:off x="2338140" y="6023332"/>
                <a:ext cx="2116520" cy="582638"/>
                <a:chOff x="3144113" y="9264354"/>
                <a:chExt cx="3329220" cy="916472"/>
              </a:xfrm>
            </p:grpSpPr>
            <p:pic>
              <p:nvPicPr>
                <p:cNvPr id="23" name="Picture 22" descr="A gold bird with a blue eye&#10;&#10;AI-generated content may be incorrect.">
                  <a:extLst>
                    <a:ext uri="{FF2B5EF4-FFF2-40B4-BE49-F238E27FC236}">
                      <a16:creationId xmlns:a16="http://schemas.microsoft.com/office/drawing/2014/main" id="{595E8756-30D1-C68B-455D-217F3CB4D30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144113" y="9264354"/>
                  <a:ext cx="932393" cy="876449"/>
                </a:xfrm>
                <a:prstGeom prst="rect">
                  <a:avLst/>
                </a:prstGeom>
              </p:spPr>
            </p:pic>
            <p:pic>
              <p:nvPicPr>
                <p:cNvPr id="24" name="Picture 23" descr="A blue text on a black background&#10;&#10;AI-generated content may be incorrect.">
                  <a:extLst>
                    <a:ext uri="{FF2B5EF4-FFF2-40B4-BE49-F238E27FC236}">
                      <a16:creationId xmlns:a16="http://schemas.microsoft.com/office/drawing/2014/main" id="{7F7CD44F-63C9-C445-E7C4-D764B8D3E79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01925" y="9291548"/>
                  <a:ext cx="2371408" cy="889278"/>
                </a:xfrm>
                <a:prstGeom prst="rect">
                  <a:avLst/>
                </a:prstGeom>
              </p:spPr>
            </p:pic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00EAA9DB-EECC-6B03-3C8F-F0DBDE5C51A0}"/>
                  </a:ext>
                </a:extLst>
              </p:cNvPr>
              <p:cNvGrpSpPr/>
              <p:nvPr/>
            </p:nvGrpSpPr>
            <p:grpSpPr>
              <a:xfrm>
                <a:off x="4454660" y="5983779"/>
                <a:ext cx="3857254" cy="698455"/>
                <a:chOff x="4454660" y="5983779"/>
                <a:chExt cx="3857254" cy="698455"/>
              </a:xfrm>
            </p:grpSpPr>
            <p:pic>
              <p:nvPicPr>
                <p:cNvPr id="14" name="Picture 13" descr="A logo with a red green and blue triangle&#10;&#10;AI-generated content may be incorrect.">
                  <a:extLst>
                    <a:ext uri="{FF2B5EF4-FFF2-40B4-BE49-F238E27FC236}">
                      <a16:creationId xmlns:a16="http://schemas.microsoft.com/office/drawing/2014/main" id="{E82ECF87-7DA1-BF8C-6638-8F8663C6C7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105925" y="6023335"/>
                  <a:ext cx="539462" cy="658899"/>
                </a:xfrm>
                <a:prstGeom prst="rect">
                  <a:avLst/>
                </a:prstGeom>
              </p:spPr>
            </p:pic>
            <p:pic>
              <p:nvPicPr>
                <p:cNvPr id="15" name="Picture 14" descr="A black and white logo&#10;&#10;AI-generated content may be incorrect.">
                  <a:extLst>
                    <a:ext uri="{FF2B5EF4-FFF2-40B4-BE49-F238E27FC236}">
                      <a16:creationId xmlns:a16="http://schemas.microsoft.com/office/drawing/2014/main" id="{6EC9F8C4-0724-0FBA-87F5-7181F456005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53593" y="6027119"/>
                  <a:ext cx="958321" cy="592358"/>
                </a:xfrm>
                <a:prstGeom prst="rect">
                  <a:avLst/>
                </a:prstGeom>
              </p:spPr>
            </p:pic>
            <p:pic>
              <p:nvPicPr>
                <p:cNvPr id="16" name="Picture 15" descr="A black and orange logo&#10;&#10;AI-generated content may be incorrect.">
                  <a:extLst>
                    <a:ext uri="{FF2B5EF4-FFF2-40B4-BE49-F238E27FC236}">
                      <a16:creationId xmlns:a16="http://schemas.microsoft.com/office/drawing/2014/main" id="{16EDF69C-9447-DC01-10CF-4538B6A80D5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579870" y="5983779"/>
                  <a:ext cx="579120" cy="662683"/>
                </a:xfrm>
                <a:prstGeom prst="rect">
                  <a:avLst/>
                </a:prstGeom>
              </p:spPr>
            </p:pic>
            <p:pic>
              <p:nvPicPr>
                <p:cNvPr id="17" name="Picture 16" descr="A logo with a black background&#10;&#10;AI-generated content may be incorrect.">
                  <a:extLst>
                    <a:ext uri="{FF2B5EF4-FFF2-40B4-BE49-F238E27FC236}">
                      <a16:creationId xmlns:a16="http://schemas.microsoft.com/office/drawing/2014/main" id="{874B0603-970C-1982-C7F8-16426DC2547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54660" y="6066674"/>
                  <a:ext cx="529293" cy="592358"/>
                </a:xfrm>
                <a:prstGeom prst="rect">
                  <a:avLst/>
                </a:prstGeom>
              </p:spPr>
            </p:pic>
            <p:pic>
              <p:nvPicPr>
                <p:cNvPr id="18" name="Graphic 17">
                  <a:extLst>
                    <a:ext uri="{FF2B5EF4-FFF2-40B4-BE49-F238E27FC236}">
                      <a16:creationId xmlns:a16="http://schemas.microsoft.com/office/drawing/2014/main" id="{5072D666-FAFB-3C92-61CB-7DEE6D6112C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750560" y="6050396"/>
                  <a:ext cx="716915" cy="569081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734994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199</Words>
  <Application>Microsoft Office PowerPoint</Application>
  <PresentationFormat>Widescreen</PresentationFormat>
  <Paragraphs>41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IRANYekanFN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Saman</cp:lastModifiedBy>
  <cp:revision>6</cp:revision>
  <dcterms:created xsi:type="dcterms:W3CDTF">2025-10-27T09:57:10Z</dcterms:created>
  <dcterms:modified xsi:type="dcterms:W3CDTF">2025-10-29T09:23:07Z</dcterms:modified>
</cp:coreProperties>
</file>